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784" autoAdjust="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634229-CFD8-4B65-A12E-9CF58972DA9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39951D-6D5C-438D-A136-63A553AFB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ctoselector.com/" TargetMode="External"/><Relationship Id="rId2" Type="http://schemas.openxmlformats.org/officeDocument/2006/relationships/hyperlink" Target="https://cloud.mail.ru/public/5Cxg/35PK3cTM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Специальные методы обучения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481328"/>
            <a:ext cx="8856984" cy="5376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Основными компонентами программы являются следующие положения: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Все, что используется в коррекционной работе, должно быть обосновано результатами научных исследований.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Исключительно большое значение придается взаимодействию с родителями.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ТЕАССН ориентируется не на создание отдельных специальных учреждений для детей с аутизмом, а на создание специализированных структур при существующих типах школ и детских садов.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 Основной структурной единицей ТЕАССН является «клинический (коррекционно-диагностический) центр», который ведет научную и диагностическую работу, подготовку и переподготовку специалистов, обучение родителей, курирует деятельность образовательных структур, в которых оказывают помощь детям с аутизмом.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 В методическом плане учитывают, что дети с аутизмом лучше воспринимают задания визуально, чем на слух, поэтому специально развивают зрительное восприятие.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6. Сопровождение службами и учреждениями людей с аутизмом на разных возрастных этапах.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7. Основными считаются задачи развития навыков самообслуживания, коммуникации (вербальной и/или невербальной) и профессиональных навыков на доступном уровне, по возможности – речи и школьных навыков. </a:t>
            </a:r>
          </a:p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8. Декларируемая «свободная и независимая жизнь» достижима лишь 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особых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условиях, а адаптация «во что бы то ни стало» расценивается, как нарушение прав людей с аутизмом быть такими, какие они есть.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ТЕАССН – программа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Treatmentand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Educationof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AutisticChildrenand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Children with relative Communicative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andicapped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TEACCH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коррекция и образование детей с аутизмом и сходными коммуникативными расстройствами </a:t>
            </a:r>
            <a:r>
              <a:rPr lang="ru-RU" sz="1800" dirty="0"/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Eric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Schopler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/>
              <a:t>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1966 г. Северная Каролина)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6192688"/>
          </a:xfrm>
        </p:spPr>
        <p:txBody>
          <a:bodyPr>
            <a:normAutofit lnSpcReduction="10000"/>
          </a:bodyPr>
          <a:lstStyle/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Это любая форма языка помимо речи, которая облегчает социальную коммуникацию для ребенка.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Система альтернативной и дополнительной коммуникации направлена на улучшение коммуникативных возможностей детей, подростков и взрослых при помощи специальных средств в тех случаях, когда их речь сложна для понимания, либо полностью отсутствует.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Система АДК может быть средством обучения и способом обучения (процесс коммуникации).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Германии поддерживающей коммуникацией (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Unterstuetze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Kommunikation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называют различные виды педагогической и терапевтической помощи, оказываемой лицам с отсутствием или существенными ограничениями устной речи, с целью оптимизации их коммуникативных возможностей.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общепринятого международного обозначения поддерживающей коммуникации используется аббревиатура ААС (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Augmentative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Alternative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дополнительная и альтернативная коммуникация).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коммуникация востребована лицами с недостаточно сформированной устной речью, которые нуждаются в соответствующей дополнительной поддержке, сопровождении собственной речи.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коммуникация облегчает понимание вербальных сообщений лиц с тяжелыми речевыми нарушениями и обеспечивает им более эффективное взаимодействие с окружающими в дополнение к их устной речи.</a:t>
            </a:r>
          </a:p>
          <a:p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-99392"/>
            <a:ext cx="8003232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Альтернативная и дополнительная коммуникация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17794501-7EB9-438C-9F33-975F455C0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60648"/>
            <a:ext cx="8280920" cy="6178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альтернативной и дополнительной коммуникации (АДК)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применяемые в работе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детьми с ТМНР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Базальная коммуникация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- это диалог с помощью тела. </a:t>
            </a: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* Реализуется с помощью ритма дыхания, телесного контакта, движений и голоса, в разных ситуациях, по мере возможности и необходимости.</a:t>
            </a:r>
          </a:p>
          <a:p>
            <a:pPr>
              <a:buNone/>
            </a:pPr>
            <a:r>
              <a:rPr lang="ru-RU" sz="1900" dirty="0"/>
              <a:t>    *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Фрёлих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выделяет 7 сфер коммуникации: визуальную, тактильную, вибрационную, термическую, соматическую, коммуникацию запахами и вкусами.</a:t>
            </a: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* Значимыми элементами языка тела являются: положение тела, телесный контакт, движения, характер движений, позы, запах, взгляд, выражение лица. </a:t>
            </a: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* Коммуникация направлена на то, чтобы вызвать у ребенка реакцию на воздействие, правильно эту реакцию интерпретировать и соответствующим образом погасить или укрепить.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1296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9145016" cy="68407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   Коммуникация с использованием предметов. </a:t>
            </a:r>
          </a:p>
          <a:p>
            <a:pPr>
              <a:lnSpc>
                <a:spcPct val="120000"/>
              </a:lnSpc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   *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 процессе взаимодействия используются реальные предметы из повседневной жизни: «пить - чашка», «играть – машинка», «идти на прогулку – шапка». </a:t>
            </a:r>
          </a:p>
          <a:p>
            <a:pPr>
              <a:lnSpc>
                <a:spcPct val="120000"/>
              </a:lnSpc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  * Обучающийся с помощью реальных предметов получает представление о последовательности событий (видов деятельности) в течение дня, понимает, что происходит, что его ожидает в ближайшее время. </a:t>
            </a:r>
          </a:p>
          <a:p>
            <a:pPr>
              <a:lnSpc>
                <a:spcPct val="120000"/>
              </a:lnSpc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Коммуникация с использованием изображений. </a:t>
            </a:r>
          </a:p>
          <a:p>
            <a:pPr>
              <a:lnSpc>
                <a:spcPct val="120000"/>
              </a:lnSpc>
              <a:buNone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300" dirty="0">
                <a:latin typeface="Times New Roman" panose="02020603050405020304" pitchFamily="18" charset="0"/>
                <a:cs typeface="Times New Roman" pitchFamily="18" charset="0"/>
              </a:rPr>
              <a:t>Использование изображений и графических изображений для составления визуальных расписаний (распорядок дня, последовательность заданий на занятии), для комплектации коммуникативных таблиц и тетрадей (альбомов). </a:t>
            </a:r>
          </a:p>
          <a:p>
            <a:pPr>
              <a:lnSpc>
                <a:spcPct val="120000"/>
              </a:lnSpc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itchFamily="18" charset="0"/>
              </a:rPr>
              <a:t>  * символы системы «</a:t>
            </a:r>
            <a:r>
              <a:rPr lang="en-US" sz="2300" dirty="0" err="1">
                <a:latin typeface="Times New Roman" panose="02020603050405020304" pitchFamily="18" charset="0"/>
                <a:cs typeface="Times New Roman" pitchFamily="18" charset="0"/>
              </a:rPr>
              <a:t>Makaton</a:t>
            </a:r>
            <a:r>
              <a:rPr lang="ru-RU" sz="2300" dirty="0">
                <a:latin typeface="Times New Roman" panose="02020603050405020304" pitchFamily="18" charset="0"/>
                <a:cs typeface="Times New Roman" pitchFamily="18" charset="0"/>
              </a:rPr>
              <a:t>», «</a:t>
            </a:r>
            <a:r>
              <a:rPr lang="en-US" sz="2300" dirty="0" err="1">
                <a:latin typeface="Times New Roman" panose="02020603050405020304" pitchFamily="18" charset="0"/>
                <a:cs typeface="Times New Roman" pitchFamily="18" charset="0"/>
              </a:rPr>
              <a:t>Alladin</a:t>
            </a:r>
            <a:r>
              <a:rPr lang="ru-RU" sz="2300" dirty="0">
                <a:latin typeface="Times New Roman" panose="02020603050405020304" pitchFamily="18" charset="0"/>
                <a:cs typeface="Times New Roman" pitchFamily="18" charset="0"/>
              </a:rPr>
              <a:t>»,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Boardmaker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20000"/>
              </a:lnSpc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* картиночные символы коммуникации </a:t>
            </a:r>
            <a:r>
              <a:rPr lang="en-US" sz="2300" dirty="0">
                <a:latin typeface="Times New Roman" panose="02020603050405020304" pitchFamily="18" charset="0"/>
                <a:cs typeface="Times New Roman" pitchFamily="18" charset="0"/>
              </a:rPr>
              <a:t>PCS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- черно-белые или цветные   </a:t>
            </a:r>
          </a:p>
          <a:p>
            <a:pPr>
              <a:lnSpc>
                <a:spcPct val="120000"/>
              </a:lnSpc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     рисунки с подписанными словами, </a:t>
            </a:r>
          </a:p>
          <a:p>
            <a:pPr>
              <a:lnSpc>
                <a:spcPct val="120000"/>
              </a:lnSpc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  * коммуникационная система обмена изображениями (PECS) </a:t>
            </a:r>
          </a:p>
          <a:p>
            <a:pPr>
              <a:lnSpc>
                <a:spcPct val="120000"/>
              </a:lnSpc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   глобальное чтение -  понимание смысла написанного слова (позволяет выяснить, насколько «неговорящий» ребёнок понимает обращённую речь, дает уверенность в себе, стимулирует накопление пассивного словаря и переход его в активную речь)</a:t>
            </a:r>
          </a:p>
          <a:p>
            <a:pPr algn="r">
              <a:buNone/>
            </a:pPr>
            <a:endParaRPr lang="ru-RU" sz="1900" dirty="0">
              <a:latin typeface="Times New Roman" panose="02020603050405020304" pitchFamily="18" charset="0"/>
              <a:cs typeface="Times New Roman" pitchFamily="18" charset="0"/>
              <a:hlinkClick r:id="rId2"/>
            </a:endParaRPr>
          </a:p>
          <a:p>
            <a:pPr algn="ctr">
              <a:buNone/>
            </a:pPr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https://cloud.mail.ru/public/5Cxg/35PK3cTMA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buNone/>
            </a:pPr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http://pictoselector.com/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60648"/>
            <a:ext cx="8352928" cy="64087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Коммуникация с использованием жестов. </a:t>
            </a:r>
          </a:p>
          <a:p>
            <a:pPr>
              <a:buNone/>
            </a:pP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Makaton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	* В системе образования обучающихся с ТМНР используют следующие виды жестов: </a:t>
            </a:r>
          </a:p>
          <a:p>
            <a:pPr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базовые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(указательный жест, я, дай, да, нет, привет, пока), </a:t>
            </a:r>
          </a:p>
          <a:p>
            <a:pPr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социально-бытовые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(пить, есть, спать, мыть руки, хочу в туалет и др.), </a:t>
            </a:r>
          </a:p>
          <a:p>
            <a:pPr>
              <a:buNone/>
            </a:pP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    неспецифические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(дом, ехать, играть, большой, маленький и др.), </a:t>
            </a:r>
          </a:p>
          <a:p>
            <a:pPr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регламентирующие поведение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(хорошо, плохо, закончили, я хочу, посмотри, послушай, нельзя, подумай/вспомни, возьми, сядь, встань, иди ко мне, спасибо, стоп, тихо, не понимаю, идти, помоги мне, жди, еще, здесь). </a:t>
            </a:r>
          </a:p>
          <a:p>
            <a:pPr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  * Жесты можно использовать в качестве тотального способа дополнения устной речи.</a:t>
            </a:r>
          </a:p>
          <a:p>
            <a:pPr>
              <a:buNone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   Коммуникация с использованием технических средств.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  К техническим средствам АДК относятся:</a:t>
            </a:r>
          </a:p>
          <a:p>
            <a:pPr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 * компьютеры с соответствующими программами, ноутбуки, планшеты, </a:t>
            </a:r>
          </a:p>
          <a:p>
            <a:pPr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  * коммуникаторы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Big Ma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с,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Go Talk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(4+, 9+, 16+ и др.)</a:t>
            </a:r>
          </a:p>
          <a:p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68863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Восприятие сигналов из внешнего мира и внутренней среды организма формируется на основе совместной деятельности ряда сенсорных систем: зрительной, слуховой, тактильной,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проприоцептивной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(скелетно-мышечной), вестибулярной (восприятие информации о положении и движении тела в пространстве), вкусовой и обонятельной.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Сенсорная интеграция – это восприятие и объединение информации, одновременно поступающей по нескольким чувственным каналам.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Метод сенсорной интеграции предполагает стимуляцию работы органов чувств в условиях координации различных сенсорных систем.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Сенсорная стимуляция может касаться слуха, зрения, осязания, обоняния, вкуса, ориентации в пространстве,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проприоцептивного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чувства.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Сенсорная интеграция основана на подходе, в котором сенсорная стимуляция применяется с учетом возможностей ребенка к переработке сенсорной информации.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Выбор стимулов и сенсорной системы, на которую они направлены, основываются на результатах индивидуального обследования ребенка, его реакции на соответствующие воздействия.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Физическая активность - составляющая сенсорной интеграции.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76470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Сенсорная интеграция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20688"/>
            <a:ext cx="8892480" cy="5976664"/>
          </a:xfrm>
        </p:spPr>
        <p:txBody>
          <a:bodyPr>
            <a:noAutofit/>
          </a:bodyPr>
          <a:lstStyle/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Нейроразвивающий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подход, направленный на восстановление мышечного тонуса и стимуляцию развития правильной моторики.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поражении ЦНС наиболее нарушаются сенсомоторные компоненты мышечного тонуса, рефлексов, двигательных моделей,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постурального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контроля (регуляции положения тела в пространстве), органов чувств, восприятия и памяти .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Бобат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-терапия направлена на снижение патологических рефлексов и патологических двигательных моделей, стимулирование развития реакций равновесия и правильных движений, нормализацию мышечного тонуса, стимулирование восприятия собственного тела.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Бобат-концепция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имеет три базовых принципа: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ингибиция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торможение патологических движений, рефлексов и положений тела, которые противодействуют развитию нормальных движений;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фасилитация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содействие (облегчение) выполнению правильных движений.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 стимуляция с использованием тактильных и кинестетических стимулов, необходимых для того, чтобы человек лучше чувствовал нормальные (правильные) движения и положения тела в пространстве.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Целью 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Бобат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-терапии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является формирование правильной схемы движения и применение полученных навыков в повседневной жизни.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Физическая реабилитация - развитие возможности передвигаться (самостоятельно, с помощью трости, на коляске), выполнять точные и сложные действия пальцами рук.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80628"/>
            <a:ext cx="8147248" cy="3960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Бобат-терапи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Берта и Карел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Бобат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40-е г.г. ХХ 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6632"/>
            <a:ext cx="9180512" cy="7056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Кондуктивная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педагогика рассматривает ребенка как личность в целом, использует системный подход, предполагающий включение реабилитационных мероприятий во все виды деятельности в процессе всего дня.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Суть системы А. Петё состоит в создании условий, стимулирующих жизнедеятельность ребенка, и позволяющих эффективно использовать его индивидуальные двигательные возможности в процессе целенаправленного комплексного развития.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Акцент делается на поиск компенсаторных возможностей  ребенка.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Коррекция двигательных нарушений предполагает комплексное воздействие.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Медикаментозная терапия направлена на нормализацию мышечного тонуса, уменьшение насильственных движений, усиление активности компенсаторных процессов в нервной системе.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Физиотерапевтические процедуры направлены на уменьшение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спастичности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улучшение кровообращения в мышцах (грязевое лечение, тепловые процедуры).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Ортопедическая работа предусматривает соблюдение ортопедического режима (ношение бандажей, корсетов, ЛФК, массаж), использование ортопедических приспособлений для ходьбы, коррекции положения конечностей и др.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Лечебная физкультура направлена на развитие двигательных навыков и умений, обеспечивающих социально-бытовую адаптацию детей.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Коррекция двигательных нарушений носит постоянный, непрекращающийся характер.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Составляется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индивидуальная комплексная программа реабилитации.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Комплексы упражнений подбирают с учетом особенностей двигательного развития и интеллектуальных возможностей ребенка с ДЦП. Все упражнения основаны на физиологических движениях (лежа, четвереньки, сидя, стоя, ходьба)</a:t>
            </a:r>
          </a:p>
          <a:p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-171400"/>
            <a:ext cx="8003232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Кондуктивная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педагогика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Андраш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Петё, 1945-1967 г.г.)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D75DB180-8072-4E7D-B4D2-23C167137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22107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«МУВ» </a:t>
            </a:r>
          </a:p>
          <a:p>
            <a:pPr marL="109728" indent="0" algn="ctr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MOOVE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Mobility Opportunities Via Education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двигательных способностей через обучение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программы - поддержка активности человека, и обучение детей с тяжёлыми нарушениями развития, с целью роста их возможностей в процессе поэтапного развития двигательных и других функций.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обучения направлен на формирование умения сидеть, стоять и ходить самостоятельно, с необходимой поддержкой или оборудованием.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также направлена на облегчение физической нагрузки на родителей и специалистов, которые обеспечивают уход и поддержку ребёнку с тяжёлой формой инвалидности.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МУВ включает содержание, направленное на формирование навыков самообслуживания, социальной коммуникации и др. жизненных компетенций.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317429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764704"/>
            <a:ext cx="8507288" cy="5904656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Базальная стимуляция предназначена для детей с тяжелыми и (или) множественными нарушениями психофизического развития, у которых самостоятельная сенсомоторная деятельность крайне ограничена, их опыт в области собственного движения и взаимодействия с окружающим миром полностью зависит от помощи других людей.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Метод комплексного педагогического воздействия интенсивными раздражителями, который направлен на оказание ребёнку помощи в осознании собственного тела и понимании жизненно важных ситуаций, связанных с удовлетворением личных потребностей.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Основная цель - обеспечить ребенку ощущение собственного тела, используя имеющиеся двигательные возможности.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Стимуляция осуществляется во всех областях ощущений: тактильных, кинестетических, зрительных, слуховых, обонятельных, вкусовых.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процессе базальной стимуляции происходит моделирование элементарных импульсов и связей, которые составляют основу ощущений и восприятия ребенка.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метода проводят работу, направленную на развитие собственной активности (реакции на окружающий мир) ребенка, установление взаимодействия с взрослым, осуществляющим стимуляцию, подготовку ребенка к выполнению простых движений и действий.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4624"/>
            <a:ext cx="8003232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базальной стимуляции (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Андреас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Фрёлих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1970-е г.г.)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12068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В области восприятия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А.Фрёлих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выделяет следующие виды стимуляции:</a:t>
            </a:r>
          </a:p>
          <a:p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Вибрационная стимуляция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ориентирована на восприятие и обработку звуковых волн телом. Основным объектом воздействия вестибулярной стимуляции являются кости скелета, они хорошо воспринимают вибрацию и передают импульсы дальше по телу. Эффект вибрационной стимуляции достигается при оптимальном положении тела – лежа на спине. 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Соматическая стимуляция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обеспечивает восприятие с помощью кожи, мускулатуры и суставов. Базируется на трех основных принципах: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симметрии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(симметричное положение тела, вовлечение в деятельность обеих половин тела для восприятия тела как целостного),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напряжения–расслабления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(чередование этих состояний тела),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ритмизации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(обеспечение определенного ритма дыхания за счет улучшения выдоха, а также гармонизации интервалов между вдохом и выдохом</a:t>
            </a:r>
            <a:r>
              <a:rPr lang="ru-RU" sz="1900" dirty="0"/>
              <a:t>).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своими руками «лепит» тело ребенка, обозначая его границы, воздействуя при этом на тактильную и мышечно-суставную чувствительность.</a:t>
            </a:r>
            <a:r>
              <a:rPr lang="ru-RU" sz="1900" dirty="0"/>
              <a:t> 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Вестибулярная стимуляция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включает изменения положения тела в пространстве и его ритмичные колебания. Направлена на развитие равновесия тела как в состоянии покоя, так и при движении в трех основных направлениях: а) движения тела в горизонтальной плоскости (вправо и влево); б) движения в вертикальной плоскости (вверх и вниз); поступательно-возвратные движения (вперед и назад). Вестибулярная стимуляция осуществляется при помощи покачивания и поворачивания тела и его отдельных частей.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949280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Ведущую роль нарушений при аутизме авторы отводят патологии аффективной сферы. 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Теоретической основой коррекционной работы является концепция об уровневой организации базальной системы эмоциональной регуляции.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Коррекция аутизма понимается как комплексная медико-психолого-педагогическая коррекция, основной акцент делается на психологической работе.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Психологическая коррекция строится поэтапно:</a:t>
            </a:r>
          </a:p>
          <a:p>
            <a:pPr lvl="1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Установление эмоционального контакта;</a:t>
            </a:r>
          </a:p>
          <a:p>
            <a:pPr lvl="1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Стимуляция активности, направленной на взаимодействие;</a:t>
            </a:r>
          </a:p>
          <a:p>
            <a:pPr lvl="1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Снятие страхов;</a:t>
            </a:r>
          </a:p>
          <a:p>
            <a:pPr lvl="1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Купирование агрессии,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самоагрессии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негативизма и других отрицательных форм поведения;</a:t>
            </a:r>
          </a:p>
          <a:p>
            <a:pPr lvl="1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Формирование целенаправленного поведения.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Подход предполагает установление эмоционального контакта педагога с ребенком, решение или смягчение проблем ребенка с помощью различных методов: эмоциональное заражение,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психодрама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арттерапия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музыкотерапия, обсуждение жизненных ситуаций, сочинение историй, различные приемы релаксации и т.д.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Любые элементы директивности исключаются.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Предполагается, что создание мотивации к наиболее привлекательным видам деятельности повлечет за собой развитие и всех других сторон психики.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9087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Эмоционально-уровневый подход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В.В.Лебединского, К.С.Лебединской, О.С.Никольской,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Е.Р.Баенской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др. , 1980-е .гг.)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400600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Теоретической основой метода является поведенческая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бихевиоральная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психология, которая уделяет первостепенное внимание внешне регистрируемым параметрам поведения, но не внутренним особенностям психики.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Коррекционная работа предполагает создание системы внешних условий, формирующих желаемое поведение в самых различных аспектах.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Практической основой является система стимулов: а) запускающих поведенческую реакцию, б) направленных на помощь в ее осуществлении, в) подкрепляющих результат.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Выбор стимулов проводится дифференцированно с учетом возраста ребенка, его личностных особенностей и привычек, реального уровня развития по отдельным параметрам поведения.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Обучение проводится, в основном, индивидуально и строится по типу исследования: четко выделяется формируемый навык, определяются критерии, по которым будет оцениваться результат, выбирается система стимулов.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 данном подходе все сложные навыки, включая речь, умение слушать, смотреть в глаза и др., разбиваются на отдельные действия, каждое действие отрабатывается отдельно, а впоследствии все действия соединяются в единую цепь, образуя одно сложное действие. </a:t>
            </a:r>
          </a:p>
          <a:p>
            <a:endParaRPr lang="ru-RU" sz="1800" dirty="0"/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Прикладной поведенческий анализ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Applied Behavioral Analysis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(І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Lovaas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1960-е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Калифорния)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1453</TotalTime>
  <Words>1409</Words>
  <Application>Microsoft Office PowerPoint</Application>
  <PresentationFormat>Экран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Специальные методы обучения</vt:lpstr>
      <vt:lpstr>Сенсорная интеграция</vt:lpstr>
      <vt:lpstr>Бобат-терапия (Берта и Карел Бобат, 40-е г.г. ХХ в.)</vt:lpstr>
      <vt:lpstr>Кондуктивная педагогика (Андраш Петё, 1945-1967 г.г.)</vt:lpstr>
      <vt:lpstr>Слайд 5</vt:lpstr>
      <vt:lpstr>Метод базальной стимуляции (Андреас Фрёлих, 1970-е г.г.) </vt:lpstr>
      <vt:lpstr>Слайд 7</vt:lpstr>
      <vt:lpstr>Эмоционально-уровневый подход (В.В.Лебединского, К.С.Лебединской, О.С.Никольской, Е.Р.Баенской и др. , 1980-е .гг.)</vt:lpstr>
      <vt:lpstr>Прикладной поведенческий анализ (Applied Behavioral Analysis, ABA) (Іvar Lovaas, 1960-е г.г. Калифорния)</vt:lpstr>
      <vt:lpstr>ТЕАССН – программа (Treatmentand Educationof AutisticChildrenand Children with relative Communicative Нandicapped – TEACCH) - коррекция и образование детей с аутизмом и сходными коммуникативными расстройствами (Eric Schopler ,1966 г. Северная Каролина)</vt:lpstr>
      <vt:lpstr>Альтернативная и дополнительная коммуникация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Специальные методы обучения</dc:title>
  <dc:creator>Admin</dc:creator>
  <cp:lastModifiedBy>Admin</cp:lastModifiedBy>
  <cp:revision>64</cp:revision>
  <dcterms:created xsi:type="dcterms:W3CDTF">2019-10-24T05:26:42Z</dcterms:created>
  <dcterms:modified xsi:type="dcterms:W3CDTF">2019-12-12T16:22:28Z</dcterms:modified>
</cp:coreProperties>
</file>